
<file path=[Content_Types].xml><?xml version="1.0" encoding="utf-8"?>
<Types xmlns="http://schemas.openxmlformats.org/package/2006/content-types">
  <Default Extension="gif" ContentType="image/gif"/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87" r:id="rId3"/>
    <p:sldId id="265" r:id="rId4"/>
    <p:sldId id="311" r:id="rId6"/>
    <p:sldId id="269" r:id="rId7"/>
    <p:sldId id="312" r:id="rId8"/>
    <p:sldId id="313" r:id="rId9"/>
    <p:sldId id="315" r:id="rId10"/>
    <p:sldId id="314" r:id="rId11"/>
    <p:sldId id="317" r:id="rId12"/>
    <p:sldId id="318" r:id="rId13"/>
    <p:sldId id="319" r:id="rId14"/>
    <p:sldId id="278" r:id="rId15"/>
  </p:sldIdLst>
  <p:sldSz cx="9144000" cy="5143500" type="screen16x9"/>
  <p:notesSz cx="6858000" cy="9144000"/>
  <p:embeddedFontLst>
    <p:embeddedFont>
      <p:font typeface="Amatic SC" panose="00000500000000000000"/>
      <p:regular r:id="rId19"/>
    </p:embeddedFont>
    <p:embeddedFont>
      <p:font typeface="Stencil" panose="040409050D0802020404" pitchFamily="8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egoe UI Historic" panose="020B0502040204020203" pitchFamily="34" charset="0"/>
      <p:regular r:id="rId25"/>
    </p:embeddedFont>
    <p:embeddedFont>
      <p:font typeface="Arial Black" panose="020B0A04020102020204" pitchFamily="3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/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C3CED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 panose="00000500000000000000"/>
              <a:buNone/>
              <a:defRPr sz="2400" b="1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"/>
              <a:buChar char="‐"/>
              <a:defRPr sz="2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</a:fld>
            <a:endParaRPr lang="en-GB"/>
          </a:p>
        </p:txBody>
      </p:sp>
      <p:pic>
        <p:nvPicPr>
          <p:cNvPr id="1026" name="Picture 2" descr="You Are Welcome Gif @ Gifimages.pic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279" y="-21881"/>
            <a:ext cx="5684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EXERCISE 4. Matching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6922" y="1610420"/>
            <a:ext cx="5619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Yes, of course you can.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145" y="889417"/>
            <a:ext cx="4769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Times New Roman" panose="02020603050405020304" pitchFamily="18" charset="0"/>
              <a:buChar char="⁂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permission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6921" y="2966840"/>
            <a:ext cx="7744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I’m afraid you can’t.</a:t>
            </a:r>
            <a:endParaRPr lang="en-US" sz="40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I’m </a:t>
            </a:r>
            <a:r>
              <a:rPr lang="en-US" sz="4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sorry, </a:t>
            </a:r>
            <a:r>
              <a:rPr lang="en-US" sz="40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…………………...</a:t>
            </a:r>
            <a:endParaRPr lang="en-US" sz="40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1399" y="3441715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c, f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145" y="2302983"/>
            <a:ext cx="5226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Times New Roman" panose="02020603050405020304" pitchFamily="18" charset="0"/>
              <a:buChar char="⁂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Refusing permission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 Best Board Games of All Tim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"/>
            <a:ext cx="9144000" cy="51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9959" y="114471"/>
            <a:ext cx="6956503" cy="1200329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>
              <a:schemeClr val="accent1">
                <a:alpha val="40000"/>
              </a:schemeClr>
            </a:glow>
            <a:reflection blurRad="266700" endPos="65000" dist="5080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pPr algn="ctr">
              <a:tabLst>
                <a:tab pos="581025" algn="l"/>
              </a:tabLst>
            </a:pPr>
            <a:r>
              <a:rPr lang="en-US" sz="7200" b="1" dirty="0" smtClean="0">
                <a:solidFill>
                  <a:schemeClr val="accent6">
                    <a:lumMod val="10000"/>
                  </a:schemeClr>
                </a:solidFill>
                <a:latin typeface="Stencil" panose="040409050D0802020404" pitchFamily="82" charset="0"/>
                <a:ea typeface="Times New Roman" panose="02020603050405020304" pitchFamily="18" charset="0"/>
              </a:rPr>
              <a:t>Board </a:t>
            </a:r>
            <a:r>
              <a:rPr lang="en-US" sz="7200" b="1" dirty="0">
                <a:solidFill>
                  <a:schemeClr val="accent6">
                    <a:lumMod val="10000"/>
                  </a:schemeClr>
                </a:solidFill>
                <a:latin typeface="Stencil" panose="040409050D0802020404" pitchFamily="82" charset="0"/>
                <a:ea typeface="Times New Roman" panose="02020603050405020304" pitchFamily="18" charset="0"/>
              </a:rPr>
              <a:t>Game</a:t>
            </a:r>
            <a:endParaRPr lang="en-US" sz="7200" b="1" dirty="0">
              <a:solidFill>
                <a:schemeClr val="accent6">
                  <a:lumMod val="10000"/>
                </a:schemeClr>
              </a:solidFill>
              <a:latin typeface="Stencil" panose="040409050D0802020404" pitchFamily="8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ED9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body" idx="4294967295"/>
          </p:nvPr>
        </p:nvSpPr>
        <p:spPr>
          <a:xfrm>
            <a:off x="168442" y="1359004"/>
            <a:ext cx="8975558" cy="1107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indent="0">
              <a:buNone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exercise </a:t>
            </a:r>
            <a:r>
              <a:rPr lang="en-US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book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 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>
              <a:buNone/>
            </a:pP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760" y="2257958"/>
            <a:ext cx="9322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next lesson: </a:t>
            </a: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Writing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Animals in danger.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3755" y="323507"/>
            <a:ext cx="577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7200" b="1" dirty="0" smtClean="0">
                <a:solidFill>
                  <a:srgbClr val="C00000"/>
                </a:solidFill>
                <a:latin typeface="Stencil" panose="040409050D0802020404" pitchFamily="82" charset="0"/>
                <a:ea typeface="Times New Roman" panose="02020603050405020304" pitchFamily="18" charset="0"/>
              </a:rPr>
              <a:t>homework</a:t>
            </a:r>
            <a:endParaRPr lang="en-US" sz="7200" b="1" dirty="0">
              <a:latin typeface="Stencil" panose="040409050D0802020404" pitchFamily="82" charset="0"/>
              <a:ea typeface="MS Mincho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2156" y="892430"/>
            <a:ext cx="41366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7200" b="1" dirty="0">
                <a:solidFill>
                  <a:srgbClr val="C00000"/>
                </a:solidFill>
                <a:latin typeface="Stencil" panose="040409050D0802020404" pitchFamily="82" charset="0"/>
                <a:ea typeface="Times New Roman" panose="02020603050405020304" pitchFamily="18" charset="0"/>
              </a:rPr>
              <a:t>WORD JUMBLE RACE</a:t>
            </a:r>
            <a:endParaRPr lang="en-US" sz="7200" b="1" dirty="0">
              <a:latin typeface="Stencil" panose="040409050D0802020404" pitchFamily="82" charset="0"/>
              <a:ea typeface="MS Mincho"/>
            </a:endParaRPr>
          </a:p>
        </p:txBody>
      </p:sp>
      <p:pic>
        <p:nvPicPr>
          <p:cNvPr id="1026" name="Picture 2" descr="Trò Chơi Tiếng Anh Trong Lớp Học Giúp Nhớ Bài Nh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52" y="1086983"/>
            <a:ext cx="4748970" cy="3165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725" y="433215"/>
            <a:ext cx="88672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you want to watch the wildlife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 TV at night. </a:t>
            </a:r>
            <a:endParaRPr lang="en-US" sz="4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966" y="2439121"/>
            <a:ext cx="7399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How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ask for permission?</a:t>
            </a:r>
            <a:endParaRPr lang="en-US" sz="4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1274965" y="3169766"/>
            <a:ext cx="7656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Who do you ask for permission?</a:t>
            </a:r>
            <a:endParaRPr lang="en-US"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DED4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03279" y="2153390"/>
            <a:ext cx="636905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</a:t>
            </a:r>
            <a:r>
              <a:rPr lang="en-US" sz="4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6 </a:t>
            </a:r>
            <a:endParaRPr lang="en-US" sz="4800" b="1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tabLst>
                <a:tab pos="540385" algn="l"/>
              </a:tabLst>
            </a:pPr>
            <a:r>
              <a:rPr lang="en-US" sz="54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SPEAKING </a:t>
            </a:r>
            <a:endParaRPr lang="en-US" sz="4800" b="1" dirty="0" smtClean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>
              <a:tabLst>
                <a:tab pos="540385" algn="l"/>
              </a:tabLst>
            </a:pPr>
            <a:r>
              <a:rPr lang="en-US" sz="4800" b="1" dirty="0" smtClean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• Asking </a:t>
            </a:r>
            <a:r>
              <a:rPr lang="en-US" sz="4800" b="1" dirty="0">
                <a:solidFill>
                  <a:srgbClr val="7030A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for permission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Google Shape;62;p13"/>
          <p:cNvSpPr txBox="1"/>
          <p:nvPr/>
        </p:nvSpPr>
        <p:spPr>
          <a:xfrm>
            <a:off x="931644" y="776649"/>
            <a:ext cx="7274638" cy="123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 panose="00000500000000000000"/>
              <a:buNone/>
              <a:defRPr sz="4800" b="1" i="0" u="none" strike="noStrike" cap="none">
                <a:solidFill>
                  <a:srgbClr val="7C7F9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9pPr>
          </a:lstStyle>
          <a:p>
            <a:r>
              <a:rPr lang="en-US" sz="5400" dirty="0" smtClean="0">
                <a:latin typeface="Arial Black" panose="020B0A04020102020204" pitchFamily="34" charset="0"/>
              </a:rPr>
              <a:t>UNIT 3</a:t>
            </a:r>
            <a:r>
              <a:rPr lang="en-US" sz="5400" dirty="0">
                <a:latin typeface="Arial Black" panose="020B0A04020102020204" pitchFamily="34" charset="0"/>
              </a:rPr>
              <a:t>: WILD LIFE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239" y="0"/>
            <a:ext cx="7468182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6327" y="4281726"/>
            <a:ext cx="5772005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situation? </a:t>
            </a:r>
            <a:endParaRPr lang="en-US" sz="5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279" y="-21881"/>
            <a:ext cx="3446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EXERCISE 2.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5" name="Friends Plus for Vietnam G6 SB Track 1.3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764161" y="227657"/>
            <a:ext cx="458348" cy="4583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0861" y="996142"/>
            <a:ext cx="838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watch that 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wildlife </a:t>
            </a:r>
            <a:r>
              <a:rPr lang="en-US" sz="4000" dirty="0" err="1" smtClean="0">
                <a:latin typeface="Times New Roman" panose="02020603050405020304" pitchFamily="18" charset="0"/>
                <a:ea typeface="MS Mincho"/>
              </a:rPr>
              <a:t>programme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on 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TV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742" y="3811539"/>
            <a:ext cx="8989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36195" indent="-571500"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en-US" sz="4000" dirty="0">
                <a:latin typeface="Times New Roman" panose="02020603050405020304" pitchFamily="18" charset="0"/>
                <a:ea typeface="MS Mincho"/>
              </a:rPr>
              <a:t>She can watch the TV </a:t>
            </a:r>
            <a:r>
              <a:rPr lang="en-US" sz="4000" dirty="0" err="1">
                <a:latin typeface="Times New Roman" panose="02020603050405020304" pitchFamily="18" charset="0"/>
                <a:ea typeface="MS Mincho"/>
              </a:rPr>
              <a:t>programme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later.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861" y="16022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It’s really good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861" y="22626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it’s time for 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dinner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861" y="2943731"/>
            <a:ext cx="3645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watch TV later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5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279" y="-21881"/>
            <a:ext cx="5684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EXERCISE 3. Matching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861" y="996142"/>
            <a:ext cx="8389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1025" algn="l"/>
              </a:tabLs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1 -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b.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 go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to the cinema with Hana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861" y="1602254"/>
            <a:ext cx="8243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</a:t>
            </a: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really good film</a:t>
            </a:r>
            <a:endParaRPr lang="en-US" sz="4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860" y="2262608"/>
            <a:ext cx="8389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 a.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 I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think you’ve got homework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0861" y="2943731"/>
            <a:ext cx="5070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581025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4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- c.</a:t>
            </a:r>
            <a:r>
              <a:rPr lang="en-US" sz="4000" dirty="0" smtClean="0">
                <a:latin typeface="Times New Roman" panose="02020603050405020304" pitchFamily="18" charset="0"/>
                <a:ea typeface="MS Mincho"/>
              </a:rPr>
              <a:t> go </a:t>
            </a:r>
            <a:r>
              <a:rPr lang="en-US" sz="4000" dirty="0">
                <a:latin typeface="Times New Roman" panose="02020603050405020304" pitchFamily="18" charset="0"/>
                <a:ea typeface="MS Mincho"/>
              </a:rPr>
              <a:t>at the weekend</a:t>
            </a:r>
            <a:endParaRPr lang="en-US" sz="4000" b="1" dirty="0">
              <a:latin typeface="Times New Roman" panose="02020603050405020304" pitchFamily="18" charset="0"/>
              <a:ea typeface="MS Mincho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air Coaching - how to - Crisp's Blo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b="3465"/>
          <a:stretch>
            <a:fillRect/>
          </a:stretch>
        </p:blipFill>
        <p:spPr bwMode="auto">
          <a:xfrm>
            <a:off x="4561465" y="984737"/>
            <a:ext cx="4135247" cy="3071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70463" y="812301"/>
            <a:ext cx="4706336" cy="3416320"/>
            <a:chOff x="170463" y="812301"/>
            <a:chExt cx="4706336" cy="3416320"/>
          </a:xfrm>
        </p:grpSpPr>
        <p:sp>
          <p:nvSpPr>
            <p:cNvPr id="8" name="Rectangle 7"/>
            <p:cNvSpPr/>
            <p:nvPr/>
          </p:nvSpPr>
          <p:spPr>
            <a:xfrm>
              <a:off x="170463" y="812301"/>
              <a:ext cx="470633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581025" algn="l"/>
                </a:tabLst>
              </a:pPr>
              <a:r>
                <a:rPr lang="en-US" sz="7200" b="1" dirty="0" smtClean="0">
                  <a:solidFill>
                    <a:srgbClr val="C00000"/>
                  </a:solidFill>
                  <a:latin typeface="Stencil" panose="040409050D0802020404" pitchFamily="82" charset="0"/>
                  <a:ea typeface="Times New Roman" panose="02020603050405020304" pitchFamily="18" charset="0"/>
                </a:rPr>
                <a:t>Practice </a:t>
              </a:r>
              <a:endParaRPr lang="en-US" sz="7200" b="1" dirty="0" smtClean="0">
                <a:solidFill>
                  <a:srgbClr val="C00000"/>
                </a:solidFill>
                <a:latin typeface="Stencil" panose="040409050D0802020404" pitchFamily="82" charset="0"/>
                <a:ea typeface="Times New Roman" panose="02020603050405020304" pitchFamily="18" charset="0"/>
              </a:endParaRPr>
            </a:p>
            <a:p>
              <a:pPr algn="ctr">
                <a:tabLst>
                  <a:tab pos="581025" algn="l"/>
                </a:tabLst>
              </a:pPr>
              <a:endParaRPr lang="en-US" sz="7200" b="1" dirty="0">
                <a:solidFill>
                  <a:srgbClr val="C00000"/>
                </a:solidFill>
                <a:latin typeface="Stencil" panose="040409050D0802020404" pitchFamily="82" charset="0"/>
                <a:ea typeface="Times New Roman" panose="02020603050405020304" pitchFamily="18" charset="0"/>
              </a:endParaRPr>
            </a:p>
            <a:p>
              <a:pPr algn="ctr">
                <a:tabLst>
                  <a:tab pos="581025" algn="l"/>
                </a:tabLst>
              </a:pPr>
              <a:r>
                <a:rPr lang="en-US" sz="7200" b="1" dirty="0" smtClean="0">
                  <a:solidFill>
                    <a:srgbClr val="C00000"/>
                  </a:solidFill>
                  <a:latin typeface="Stencil" panose="040409050D0802020404" pitchFamily="82" charset="0"/>
                  <a:ea typeface="Times New Roman" panose="02020603050405020304" pitchFamily="18" charset="0"/>
                </a:rPr>
                <a:t>dialogue</a:t>
              </a:r>
              <a:endParaRPr lang="en-US" sz="7200" b="1" dirty="0">
                <a:latin typeface="Stencil" panose="040409050D0802020404" pitchFamily="82" charset="0"/>
                <a:ea typeface="MS Minch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0800000" flipV="1">
              <a:off x="1922754" y="1858741"/>
              <a:ext cx="159416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  <a:latin typeface=".VnShelley Allegro" panose="040B7200000000000000" pitchFamily="82" charset="0"/>
                  <a:ea typeface="Times New Roman" panose="02020603050405020304" pitchFamily="18" charset="0"/>
                </a:rPr>
                <a:t>the </a:t>
              </a:r>
              <a:endParaRPr lang="en-US" sz="8000" dirty="0">
                <a:latin typeface=".VnShelley Allegro" panose="040B7200000000000000" pitchFamily="82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6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3279" y="-21881"/>
            <a:ext cx="5684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EXERCISE 4. Matching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419" y="1661347"/>
            <a:ext cx="8868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OK if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………………........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145" y="889417"/>
            <a:ext cx="5867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Times New Roman" panose="02020603050405020304" pitchFamily="18" charset="0"/>
              <a:buChar char="⁂"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Requesting permission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419" y="3747196"/>
            <a:ext cx="9132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BCDB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/ we / you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 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4600" y="1552123"/>
            <a:ext cx="28777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watch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9957" y="2143165"/>
            <a:ext cx="540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go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friend’s house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60123" y="2696320"/>
            <a:ext cx="4432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use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computer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6713" y="3622091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d, e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WPS Presentation</Application>
  <PresentationFormat>On-screen Show (16:9)</PresentationFormat>
  <Paragraphs>85</Paragraphs>
  <Slides>12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Arial</vt:lpstr>
      <vt:lpstr>Amatic SC</vt:lpstr>
      <vt:lpstr>Muli</vt:lpstr>
      <vt:lpstr>Segoe Print</vt:lpstr>
      <vt:lpstr>Stencil</vt:lpstr>
      <vt:lpstr>Times New Roman</vt:lpstr>
      <vt:lpstr>MS Mincho</vt:lpstr>
      <vt:lpstr>Calibri</vt:lpstr>
      <vt:lpstr>Segoe UI Historic</vt:lpstr>
      <vt:lpstr>Arial Black</vt:lpstr>
      <vt:lpstr>.VnShelley Allegro</vt:lpstr>
      <vt:lpstr>Microsoft YaHei</vt:lpstr>
      <vt:lpstr>Arial Unicode MS</vt:lpstr>
      <vt:lpstr>Algerian</vt:lpstr>
      <vt:lpstr>Quickly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PHAM THI THUY</cp:lastModifiedBy>
  <cp:revision>57</cp:revision>
  <dcterms:created xsi:type="dcterms:W3CDTF">2021-07-22T04:00:11Z</dcterms:created>
  <dcterms:modified xsi:type="dcterms:W3CDTF">2021-07-22T04:00:39Z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